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466" r:id="rId5"/>
    <p:sldId id="257" r:id="rId6"/>
    <p:sldId id="261" r:id="rId7"/>
    <p:sldId id="477" r:id="rId8"/>
    <p:sldId id="468" r:id="rId9"/>
    <p:sldId id="469" r:id="rId10"/>
    <p:sldId id="479" r:id="rId11"/>
    <p:sldId id="473" r:id="rId12"/>
    <p:sldId id="480" r:id="rId13"/>
    <p:sldId id="476" r:id="rId14"/>
    <p:sldId id="471" r:id="rId15"/>
    <p:sldId id="464" r:id="rId16"/>
    <p:sldId id="475" r:id="rId17"/>
    <p:sldId id="474" r:id="rId18"/>
  </p:sldIdLst>
  <p:sldSz cx="12192000" cy="6858000"/>
  <p:notesSz cx="6954838" cy="923607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1602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020"/>
    <a:srgbClr val="DBCB4A"/>
    <a:srgbClr val="31762E"/>
    <a:srgbClr val="147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CACA"/>
          </a:solidFill>
        </a:fill>
      </a:tcStyle>
    </a:wholeTbl>
    <a:band2H>
      <a:tcTxStyle/>
      <a:tcStyle>
        <a:tcBdr/>
        <a:fill>
          <a:solidFill>
            <a:srgbClr val="EF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1CB"/>
          </a:solidFill>
        </a:fill>
      </a:tcStyle>
    </a:wholeTbl>
    <a:band2H>
      <a:tcTxStyle/>
      <a:tcStyle>
        <a:tcBdr/>
        <a:fill>
          <a:solidFill>
            <a:srgbClr val="EF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9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16020"/>
        </a:fontRef>
        <a:srgbClr val="1160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16020"/>
              </a:solidFill>
              <a:prstDash val="solid"/>
              <a:round/>
            </a:ln>
          </a:top>
          <a:bottom>
            <a:ln w="25400" cap="flat">
              <a:solidFill>
                <a:srgbClr val="11602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16020"/>
              </a:solidFill>
              <a:prstDash val="solid"/>
              <a:round/>
            </a:ln>
          </a:top>
          <a:bottom>
            <a:ln w="25400" cap="flat">
              <a:solidFill>
                <a:srgbClr val="11602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16020"/>
        </a:fontRef>
        <a:srgbClr val="11602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CB"/>
          </a:solidFill>
        </a:fill>
      </a:tcStyle>
    </a:wholeTbl>
    <a:band2H>
      <a:tcTxStyle/>
      <a:tcStyle>
        <a:tcBdr/>
        <a:fill>
          <a:solidFill>
            <a:srgbClr val="E6E9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1602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1602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1602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7" autoAdjust="0"/>
    <p:restoredTop sz="79180"/>
  </p:normalViewPr>
  <p:slideViewPr>
    <p:cSldViewPr snapToGrid="0">
      <p:cViewPr varScale="1">
        <p:scale>
          <a:sx n="74" d="100"/>
          <a:sy n="74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400050" y="693738"/>
            <a:ext cx="6154738" cy="34623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xfrm>
            <a:off x="927312" y="4387136"/>
            <a:ext cx="5100215" cy="415623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166672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3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of </a:t>
            </a:r>
            <a:r>
              <a:rPr lang="en-US" dirty="0" err="1"/>
              <a:t>telsa</a:t>
            </a:r>
            <a:r>
              <a:rPr lang="en-US" dirty="0"/>
              <a:t> autopilot (depo </a:t>
            </a:r>
            <a:r>
              <a:rPr lang="en-US" dirty="0" err="1"/>
              <a:t>huang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Both sides – NHTSA needs new category and industry needs to CTFD</a:t>
            </a:r>
          </a:p>
        </p:txBody>
      </p:sp>
    </p:spTree>
    <p:extLst>
      <p:ext uri="{BB962C8B-B14F-4D97-AF65-F5344CB8AC3E}">
        <p14:creationId xmlns:p14="http://schemas.microsoft.com/office/powerpoint/2010/main" val="361713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1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 of </a:t>
            </a:r>
            <a:r>
              <a:rPr lang="en-US" dirty="0" err="1"/>
              <a:t>telsa</a:t>
            </a:r>
            <a:r>
              <a:rPr lang="en-US" dirty="0"/>
              <a:t> autopilot (depo </a:t>
            </a:r>
            <a:r>
              <a:rPr lang="en-US" dirty="0" err="1"/>
              <a:t>huang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Both sides – NHTSA needs new category and industry needs to CTFD</a:t>
            </a:r>
          </a:p>
        </p:txBody>
      </p:sp>
    </p:spTree>
    <p:extLst>
      <p:ext uri="{BB962C8B-B14F-4D97-AF65-F5344CB8AC3E}">
        <p14:creationId xmlns:p14="http://schemas.microsoft.com/office/powerpoint/2010/main" val="71275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Countess </a:t>
            </a:r>
            <a:r>
              <a:rPr lang="en-US" dirty="0" err="1"/>
              <a:t>youtube</a:t>
            </a:r>
            <a:r>
              <a:rPr lang="en-US" dirty="0"/>
              <a:t> videos that now show just how right I was</a:t>
            </a:r>
          </a:p>
        </p:txBody>
      </p:sp>
    </p:spTree>
    <p:extLst>
      <p:ext uri="{BB962C8B-B14F-4D97-AF65-F5344CB8AC3E}">
        <p14:creationId xmlns:p14="http://schemas.microsoft.com/office/powerpoint/2010/main" val="118012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87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19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7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5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1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8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1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2066544"/>
            <a:ext cx="12192000" cy="609600"/>
          </a:xfrm>
          <a:prstGeom prst="rect">
            <a:avLst/>
          </a:prstGeom>
          <a:solidFill>
            <a:srgbClr val="14772A">
              <a:alpha val="98824"/>
            </a:srgbClr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  <p:sp>
        <p:nvSpPr>
          <p:cNvPr id="15" name="Text"/>
          <p:cNvSpPr txBox="1"/>
          <p:nvPr/>
        </p:nvSpPr>
        <p:spPr>
          <a:xfrm>
            <a:off x="101600" y="2105163"/>
            <a:ext cx="1281501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ctr"/>
          </a:lstStyle>
          <a:p>
            <a:pPr algn="l"/>
            <a:r>
              <a:rPr lang="en-US" sz="2800" b="1" dirty="0">
                <a:solidFill>
                  <a:srgbClr val="DBCB4A"/>
                </a:solidFill>
              </a:rPr>
              <a:t>Missy Cummings, PhD 					           George Mason University </a:t>
            </a:r>
            <a:endParaRPr sz="2800" b="1" dirty="0">
              <a:solidFill>
                <a:srgbClr val="DBCB4A"/>
              </a:solidFill>
            </a:endParaRPr>
          </a:p>
        </p:txBody>
      </p:sp>
      <p:sp>
        <p:nvSpPr>
          <p:cNvPr id="1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256876" y="283130"/>
            <a:ext cx="11388784" cy="137314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b="1" cap="all" spc="150">
                <a:solidFill>
                  <a:schemeClr val="tx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Title here</a:t>
            </a:r>
            <a:endParaRPr dirty="0"/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600" y="4706111"/>
            <a:ext cx="9245600" cy="2286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1pPr>
            <a:lvl2pPr marL="0" indent="4572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2pPr>
            <a:lvl3pPr marL="0" indent="9144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3pPr>
            <a:lvl4pPr marL="0" indent="13716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4pPr>
            <a:lvl5pPr marL="0" indent="18288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0"/>
            <a:ext cx="12192000" cy="419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661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000"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7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2000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cap="all" spc="150"/>
            </a:lvl1pPr>
          </a:lstStyle>
          <a:p>
            <a:r>
              <a:t>Title Text</a:t>
            </a:r>
          </a:p>
        </p:txBody>
      </p:sp>
      <p:pic>
        <p:nvPicPr>
          <p:cNvPr id="18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6"/>
          <p:cNvSpPr/>
          <p:nvPr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b="1" cap="all" spc="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6"/>
          <p:cNvSpPr/>
          <p:nvPr/>
        </p:nvSpPr>
        <p:spPr>
          <a:xfrm>
            <a:off x="0" y="0"/>
            <a:ext cx="12192000" cy="6889750"/>
          </a:xfrm>
          <a:prstGeom prst="rect">
            <a:avLst/>
          </a:prstGeom>
          <a:solidFill>
            <a:srgbClr val="1E6E8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pic>
        <p:nvPicPr>
          <p:cNvPr id="2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266700" y="152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214133" y="248047"/>
            <a:ext cx="11763734" cy="6781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1294" y="6566371"/>
            <a:ext cx="291436" cy="164376"/>
          </a:xfrm>
          <a:prstGeom prst="rect">
            <a:avLst/>
          </a:prstGeom>
        </p:spPr>
        <p:txBody>
          <a:bodyPr lIns="0" tIns="0" rIns="0" bIns="0"/>
          <a:lstStyle>
            <a:lvl1pPr indent="110489">
              <a:lnSpc>
                <a:spcPts val="1300"/>
              </a:lnSpc>
              <a:defRPr sz="1200" spc="-5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214133" y="248047"/>
            <a:ext cx="11763734" cy="6781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577339"/>
            <a:ext cx="5303521" cy="45262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1294" y="6566371"/>
            <a:ext cx="291436" cy="164376"/>
          </a:xfrm>
          <a:prstGeom prst="rect">
            <a:avLst/>
          </a:prstGeom>
        </p:spPr>
        <p:txBody>
          <a:bodyPr lIns="0" tIns="0" rIns="0" bIns="0"/>
          <a:lstStyle>
            <a:lvl1pPr indent="110489">
              <a:lnSpc>
                <a:spcPts val="1300"/>
              </a:lnSpc>
              <a:defRPr sz="1200" spc="-5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bk object 16"/>
          <p:cNvGrpSpPr/>
          <p:nvPr/>
        </p:nvGrpSpPr>
        <p:grpSpPr>
          <a:xfrm>
            <a:off x="3046" y="6128003"/>
            <a:ext cx="12188954" cy="729996"/>
            <a:chOff x="0" y="0"/>
            <a:chExt cx="12188952" cy="729995"/>
          </a:xfrm>
        </p:grpSpPr>
        <p:sp>
          <p:nvSpPr>
            <p:cNvPr id="283" name="Shape"/>
            <p:cNvSpPr/>
            <p:nvPr/>
          </p:nvSpPr>
          <p:spPr>
            <a:xfrm>
              <a:off x="0" y="324358"/>
              <a:ext cx="12188953" cy="405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398"/>
                  </a:lnTo>
                  <a:lnTo>
                    <a:pt x="1946" y="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B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4" name="Shape"/>
            <p:cNvSpPr/>
            <p:nvPr/>
          </p:nvSpPr>
          <p:spPr>
            <a:xfrm>
              <a:off x="1098409" y="0"/>
              <a:ext cx="11090544" cy="33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469" y="337"/>
                  </a:lnTo>
                  <a:lnTo>
                    <a:pt x="19682" y="4271"/>
                  </a:lnTo>
                  <a:lnTo>
                    <a:pt x="15782" y="10524"/>
                  </a:lnTo>
                  <a:lnTo>
                    <a:pt x="7881" y="1851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3B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88" name="bk object 17"/>
          <p:cNvGrpSpPr/>
          <p:nvPr/>
        </p:nvGrpSpPr>
        <p:grpSpPr>
          <a:xfrm>
            <a:off x="3046" y="5977128"/>
            <a:ext cx="12188954" cy="461462"/>
            <a:chOff x="0" y="0"/>
            <a:chExt cx="12188952" cy="461460"/>
          </a:xfrm>
        </p:grpSpPr>
        <p:sp>
          <p:nvSpPr>
            <p:cNvPr id="286" name="Shape"/>
            <p:cNvSpPr/>
            <p:nvPr/>
          </p:nvSpPr>
          <p:spPr>
            <a:xfrm>
              <a:off x="0" y="375030"/>
              <a:ext cx="6632547" cy="86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9742"/>
                  </a:lnTo>
                  <a:lnTo>
                    <a:pt x="4426" y="21600"/>
                  </a:lnTo>
                  <a:lnTo>
                    <a:pt x="17982" y="7663"/>
                  </a:lnTo>
                  <a:lnTo>
                    <a:pt x="21600" y="616"/>
                  </a:lnTo>
                  <a:lnTo>
                    <a:pt x="3300" y="6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3B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87" name="Shape"/>
            <p:cNvSpPr/>
            <p:nvPr/>
          </p:nvSpPr>
          <p:spPr>
            <a:xfrm>
              <a:off x="1013164" y="0"/>
              <a:ext cx="11175789" cy="377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836" y="15487"/>
                  </a:lnTo>
                  <a:lnTo>
                    <a:pt x="6680" y="19855"/>
                  </a:lnTo>
                  <a:lnTo>
                    <a:pt x="6462" y="19976"/>
                  </a:lnTo>
                  <a:lnTo>
                    <a:pt x="0" y="21600"/>
                  </a:lnTo>
                  <a:lnTo>
                    <a:pt x="10861" y="21600"/>
                  </a:lnTo>
                  <a:lnTo>
                    <a:pt x="12833" y="19855"/>
                  </a:lnTo>
                  <a:lnTo>
                    <a:pt x="17356" y="14608"/>
                  </a:lnTo>
                  <a:lnTo>
                    <a:pt x="20190" y="9847"/>
                  </a:lnTo>
                  <a:lnTo>
                    <a:pt x="21600" y="674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03B1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89" name="Title Text"/>
          <p:cNvSpPr txBox="1">
            <a:spLocks noGrp="1"/>
          </p:cNvSpPr>
          <p:nvPr>
            <p:ph type="title"/>
          </p:nvPr>
        </p:nvSpPr>
        <p:spPr>
          <a:xfrm>
            <a:off x="214133" y="248047"/>
            <a:ext cx="11763734" cy="6781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27605" y="1640658"/>
            <a:ext cx="9136789" cy="3556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indent="4572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indent="9144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indent="13716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indent="1828800">
              <a:spcBef>
                <a:spcPts val="0"/>
              </a:spcBef>
              <a:defRPr sz="2800"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1294" y="6566371"/>
            <a:ext cx="291436" cy="164376"/>
          </a:xfrm>
          <a:prstGeom prst="rect">
            <a:avLst/>
          </a:prstGeom>
        </p:spPr>
        <p:txBody>
          <a:bodyPr lIns="0" tIns="0" rIns="0" bIns="0"/>
          <a:lstStyle>
            <a:lvl1pPr indent="110489">
              <a:lnSpc>
                <a:spcPts val="1300"/>
              </a:lnSpc>
              <a:defRPr sz="1200" spc="-5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defRPr sz="24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5443"/>
            <a:ext cx="12204700" cy="47298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Rectangle 10"/>
          <p:cNvGrpSpPr/>
          <p:nvPr/>
        </p:nvGrpSpPr>
        <p:grpSpPr>
          <a:xfrm>
            <a:off x="0" y="4114800"/>
            <a:ext cx="12192000" cy="609600"/>
            <a:chOff x="0" y="0"/>
            <a:chExt cx="12192000" cy="609600"/>
          </a:xfrm>
        </p:grpSpPr>
        <p:sp>
          <p:nvSpPr>
            <p:cNvPr id="28" name="Rectangle"/>
            <p:cNvSpPr/>
            <p:nvPr/>
          </p:nvSpPr>
          <p:spPr>
            <a:xfrm>
              <a:off x="0" y="0"/>
              <a:ext cx="12192000" cy="609600"/>
            </a:xfrm>
            <a:prstGeom prst="rect">
              <a:avLst/>
            </a:prstGeom>
            <a:solidFill>
              <a:srgbClr val="FFBA03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9" name="Text"/>
            <p:cNvSpPr txBox="1"/>
            <p:nvPr/>
          </p:nvSpPr>
          <p:spPr>
            <a:xfrm>
              <a:off x="0" y="119379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 </a:t>
              </a:r>
            </a:p>
          </p:txBody>
        </p:sp>
      </p:grp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76200" y="4191000"/>
            <a:ext cx="96520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defRPr sz="2400" b="1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2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latin typeface="+mn-lt"/>
                <a:ea typeface="+mn-ea"/>
                <a:cs typeface="+mn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latin typeface="+mn-lt"/>
                <a:ea typeface="+mn-ea"/>
                <a:cs typeface="+mn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latin typeface="+mn-lt"/>
                <a:ea typeface="+mn-ea"/>
                <a:cs typeface="+mn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latin typeface="+mn-lt"/>
                <a:ea typeface="+mn-ea"/>
                <a:cs typeface="+mn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2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lnSpc>
                <a:spcPct val="90000"/>
              </a:lnSpc>
              <a:spcBef>
                <a:spcPts val="100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1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 cap="none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2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Rectangle 10"/>
          <p:cNvGrpSpPr/>
          <p:nvPr/>
        </p:nvGrpSpPr>
        <p:grpSpPr>
          <a:xfrm>
            <a:off x="0" y="4038600"/>
            <a:ext cx="12192000" cy="609600"/>
            <a:chOff x="0" y="0"/>
            <a:chExt cx="12192000" cy="609600"/>
          </a:xfrm>
        </p:grpSpPr>
        <p:sp>
          <p:nvSpPr>
            <p:cNvPr id="39" name="Rectangle"/>
            <p:cNvSpPr/>
            <p:nvPr/>
          </p:nvSpPr>
          <p:spPr>
            <a:xfrm>
              <a:off x="0" y="0"/>
              <a:ext cx="12192000" cy="609600"/>
            </a:xfrm>
            <a:prstGeom prst="rect">
              <a:avLst/>
            </a:prstGeom>
            <a:solidFill>
              <a:srgbClr val="1E6E86">
                <a:alpha val="6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0" name="Text"/>
            <p:cNvSpPr txBox="1"/>
            <p:nvPr/>
          </p:nvSpPr>
          <p:spPr>
            <a:xfrm>
              <a:off x="0" y="119379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 </a:t>
              </a:r>
            </a:p>
          </p:txBody>
        </p: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76200" y="4114800"/>
            <a:ext cx="96520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" y="4706111"/>
            <a:ext cx="9245600" cy="2286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1pPr>
            <a:lvl2pPr marL="0" indent="4572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2pPr>
            <a:lvl3pPr marL="0" indent="9144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3pPr>
            <a:lvl4pPr marL="0" indent="13716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4pPr>
            <a:lvl5pPr marL="0" indent="18288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2" y="-7212"/>
            <a:ext cx="12213771" cy="4045812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4527" y="381000"/>
            <a:ext cx="9847073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>
            <a:lvl1pPr>
              <a:spcBef>
                <a:spcPts val="200"/>
              </a:spcBef>
              <a:defRPr sz="1100">
                <a:solidFill>
                  <a:srgbClr val="116020"/>
                </a:solidFill>
              </a:defRPr>
            </a:lvl1pPr>
            <a:lvl2pPr>
              <a:spcBef>
                <a:spcPts val="200"/>
              </a:spcBef>
              <a:defRPr sz="1100">
                <a:solidFill>
                  <a:srgbClr val="116020"/>
                </a:solidFill>
              </a:defRPr>
            </a:lvl2pPr>
            <a:lvl3pPr>
              <a:spcBef>
                <a:spcPts val="200"/>
              </a:spcBef>
              <a:defRPr sz="1100">
                <a:solidFill>
                  <a:srgbClr val="116020"/>
                </a:solidFill>
              </a:defRPr>
            </a:lvl3pPr>
            <a:lvl4pPr>
              <a:spcBef>
                <a:spcPts val="200"/>
              </a:spcBef>
              <a:defRPr sz="1100">
                <a:solidFill>
                  <a:srgbClr val="116020"/>
                </a:solidFill>
              </a:defRPr>
            </a:lvl4pPr>
            <a:lvl5pPr>
              <a:spcBef>
                <a:spcPts val="200"/>
              </a:spcBef>
              <a:defRPr sz="1100">
                <a:solidFill>
                  <a:srgbClr val="11602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Rectangle 37"/>
          <p:cNvSpPr>
            <a:spLocks noGrp="1"/>
          </p:cNvSpPr>
          <p:nvPr>
            <p:ph type="body" sz="quarter" idx="13"/>
          </p:nvPr>
        </p:nvSpPr>
        <p:spPr>
          <a:xfrm>
            <a:off x="406400" y="838200"/>
            <a:ext cx="9855200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68" name="Rectangle 37"/>
          <p:cNvSpPr>
            <a:spLocks noGrp="1"/>
          </p:cNvSpPr>
          <p:nvPr>
            <p:ph type="body" sz="quarter" idx="14"/>
          </p:nvPr>
        </p:nvSpPr>
        <p:spPr>
          <a:xfrm>
            <a:off x="414528" y="12954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69" name="Rectangle 37"/>
          <p:cNvSpPr>
            <a:spLocks noGrp="1"/>
          </p:cNvSpPr>
          <p:nvPr>
            <p:ph type="body" sz="quarter" idx="15"/>
          </p:nvPr>
        </p:nvSpPr>
        <p:spPr>
          <a:xfrm>
            <a:off x="414528" y="17526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0" name="Rectangle 37"/>
          <p:cNvSpPr>
            <a:spLocks noGrp="1"/>
          </p:cNvSpPr>
          <p:nvPr>
            <p:ph type="body" sz="quarter" idx="16"/>
          </p:nvPr>
        </p:nvSpPr>
        <p:spPr>
          <a:xfrm>
            <a:off x="414528" y="22098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1" name="Rectangle 37"/>
          <p:cNvSpPr>
            <a:spLocks noGrp="1"/>
          </p:cNvSpPr>
          <p:nvPr>
            <p:ph type="body" sz="quarter" idx="17"/>
          </p:nvPr>
        </p:nvSpPr>
        <p:spPr>
          <a:xfrm>
            <a:off x="414528" y="26670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2" name="Rectangle 37"/>
          <p:cNvSpPr>
            <a:spLocks noGrp="1"/>
          </p:cNvSpPr>
          <p:nvPr>
            <p:ph type="body" sz="quarter" idx="18"/>
          </p:nvPr>
        </p:nvSpPr>
        <p:spPr>
          <a:xfrm>
            <a:off x="414528" y="31242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3" name="Rectangle 37"/>
          <p:cNvSpPr>
            <a:spLocks noGrp="1"/>
          </p:cNvSpPr>
          <p:nvPr>
            <p:ph type="body" sz="quarter" idx="19"/>
          </p:nvPr>
        </p:nvSpPr>
        <p:spPr>
          <a:xfrm>
            <a:off x="414528" y="35814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4" name="Rectangle 37"/>
          <p:cNvSpPr>
            <a:spLocks noGrp="1"/>
          </p:cNvSpPr>
          <p:nvPr>
            <p:ph type="body" sz="quarter" idx="20"/>
          </p:nvPr>
        </p:nvSpPr>
        <p:spPr>
          <a:xfrm>
            <a:off x="414528" y="40386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5" name="Rectangle 37"/>
          <p:cNvSpPr>
            <a:spLocks noGrp="1"/>
          </p:cNvSpPr>
          <p:nvPr>
            <p:ph type="body" sz="quarter" idx="21"/>
          </p:nvPr>
        </p:nvSpPr>
        <p:spPr>
          <a:xfrm>
            <a:off x="414528" y="44958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6" name="Rectangle 37"/>
          <p:cNvSpPr>
            <a:spLocks noGrp="1"/>
          </p:cNvSpPr>
          <p:nvPr>
            <p:ph type="body" sz="quarter" idx="22"/>
          </p:nvPr>
        </p:nvSpPr>
        <p:spPr>
          <a:xfrm>
            <a:off x="414528" y="49530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7" name="Rectangle 37"/>
          <p:cNvSpPr>
            <a:spLocks noGrp="1"/>
          </p:cNvSpPr>
          <p:nvPr>
            <p:ph type="body" sz="quarter" idx="23"/>
          </p:nvPr>
        </p:nvSpPr>
        <p:spPr>
          <a:xfrm>
            <a:off x="414528" y="54102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78" name="Rectangle 37"/>
          <p:cNvSpPr>
            <a:spLocks noGrp="1"/>
          </p:cNvSpPr>
          <p:nvPr>
            <p:ph type="body" sz="quarter" idx="24"/>
          </p:nvPr>
        </p:nvSpPr>
        <p:spPr>
          <a:xfrm>
            <a:off x="10261600" y="3810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" name="Rectangle 37"/>
          <p:cNvSpPr>
            <a:spLocks noGrp="1"/>
          </p:cNvSpPr>
          <p:nvPr>
            <p:ph type="body" sz="quarter" idx="25"/>
          </p:nvPr>
        </p:nvSpPr>
        <p:spPr>
          <a:xfrm>
            <a:off x="10261600" y="8382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Rectangle 37"/>
          <p:cNvSpPr>
            <a:spLocks noGrp="1"/>
          </p:cNvSpPr>
          <p:nvPr>
            <p:ph type="body" sz="quarter" idx="26"/>
          </p:nvPr>
        </p:nvSpPr>
        <p:spPr>
          <a:xfrm>
            <a:off x="10261600" y="12954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Rectangle 37"/>
          <p:cNvSpPr>
            <a:spLocks noGrp="1"/>
          </p:cNvSpPr>
          <p:nvPr>
            <p:ph type="body" sz="quarter" idx="27"/>
          </p:nvPr>
        </p:nvSpPr>
        <p:spPr>
          <a:xfrm>
            <a:off x="10261600" y="17526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Rectangle 37"/>
          <p:cNvSpPr>
            <a:spLocks noGrp="1"/>
          </p:cNvSpPr>
          <p:nvPr>
            <p:ph type="body" sz="quarter" idx="28"/>
          </p:nvPr>
        </p:nvSpPr>
        <p:spPr>
          <a:xfrm>
            <a:off x="10261600" y="22098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tangle 37"/>
          <p:cNvSpPr>
            <a:spLocks noGrp="1"/>
          </p:cNvSpPr>
          <p:nvPr>
            <p:ph type="body" sz="quarter" idx="29"/>
          </p:nvPr>
        </p:nvSpPr>
        <p:spPr>
          <a:xfrm>
            <a:off x="10261600" y="26670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Rectangle 37"/>
          <p:cNvSpPr>
            <a:spLocks noGrp="1"/>
          </p:cNvSpPr>
          <p:nvPr>
            <p:ph type="body" sz="quarter" idx="30"/>
          </p:nvPr>
        </p:nvSpPr>
        <p:spPr>
          <a:xfrm>
            <a:off x="10261600" y="31242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" name="Rectangle 37"/>
          <p:cNvSpPr>
            <a:spLocks noGrp="1"/>
          </p:cNvSpPr>
          <p:nvPr>
            <p:ph type="body" sz="quarter" idx="31"/>
          </p:nvPr>
        </p:nvSpPr>
        <p:spPr>
          <a:xfrm>
            <a:off x="10261600" y="35814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Rectangle 37"/>
          <p:cNvSpPr>
            <a:spLocks noGrp="1"/>
          </p:cNvSpPr>
          <p:nvPr>
            <p:ph type="body" sz="quarter" idx="32"/>
          </p:nvPr>
        </p:nvSpPr>
        <p:spPr>
          <a:xfrm>
            <a:off x="10261600" y="40386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Rectangle 37"/>
          <p:cNvSpPr>
            <a:spLocks noGrp="1"/>
          </p:cNvSpPr>
          <p:nvPr>
            <p:ph type="body" sz="quarter" idx="33"/>
          </p:nvPr>
        </p:nvSpPr>
        <p:spPr>
          <a:xfrm>
            <a:off x="10261600" y="44958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Rectangle 37"/>
          <p:cNvSpPr>
            <a:spLocks noGrp="1"/>
          </p:cNvSpPr>
          <p:nvPr>
            <p:ph type="body" sz="quarter" idx="34"/>
          </p:nvPr>
        </p:nvSpPr>
        <p:spPr>
          <a:xfrm>
            <a:off x="10261600" y="49530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" name="Rectangle 37"/>
          <p:cNvSpPr>
            <a:spLocks noGrp="1"/>
          </p:cNvSpPr>
          <p:nvPr>
            <p:ph type="body" sz="quarter" idx="35"/>
          </p:nvPr>
        </p:nvSpPr>
        <p:spPr>
          <a:xfrm>
            <a:off x="10261600" y="54102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Rectangle 37"/>
          <p:cNvSpPr>
            <a:spLocks noGrp="1"/>
          </p:cNvSpPr>
          <p:nvPr>
            <p:ph type="body" sz="quarter" idx="36"/>
          </p:nvPr>
        </p:nvSpPr>
        <p:spPr>
          <a:xfrm>
            <a:off x="414528" y="5867400"/>
            <a:ext cx="9847072" cy="228600"/>
          </a:xfrm>
          <a:prstGeom prst="rect">
            <a:avLst/>
          </a:prstGeom>
          <a:solidFill>
            <a:srgbClr val="CBD4D8"/>
          </a:solidFill>
        </p:spPr>
        <p:txBody>
          <a:bodyPr anchor="ctr"/>
          <a:lstStyle/>
          <a:p>
            <a:pPr>
              <a:spcBef>
                <a:spcPts val="200"/>
              </a:spcBef>
              <a:defRPr sz="11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91" name="Rectangle 37"/>
          <p:cNvSpPr>
            <a:spLocks noGrp="1"/>
          </p:cNvSpPr>
          <p:nvPr>
            <p:ph type="body" sz="quarter" idx="37"/>
          </p:nvPr>
        </p:nvSpPr>
        <p:spPr>
          <a:xfrm>
            <a:off x="10261600" y="5867400"/>
            <a:ext cx="914400" cy="228600"/>
          </a:xfrm>
          <a:prstGeom prst="rect">
            <a:avLst/>
          </a:prstGeom>
          <a:solidFill>
            <a:srgbClr val="1E6E86"/>
          </a:solidFill>
        </p:spPr>
        <p:txBody>
          <a:bodyPr anchor="ctr"/>
          <a:lstStyle/>
          <a:p>
            <a:pPr algn="r"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ing w/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27277" y="160838"/>
            <a:ext cx="10748723" cy="457201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11602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eading w/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1066800"/>
            <a:ext cx="5181600" cy="5029200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rgbClr val="116020"/>
                </a:solidFill>
              </a:defRPr>
            </a:lvl1pPr>
            <a:lvl2pPr>
              <a:spcBef>
                <a:spcPts val="300"/>
              </a:spcBef>
              <a:defRPr sz="1400">
                <a:solidFill>
                  <a:srgbClr val="116020"/>
                </a:solidFill>
              </a:defRPr>
            </a:lvl2pPr>
            <a:lvl3pPr>
              <a:spcBef>
                <a:spcPts val="300"/>
              </a:spcBef>
              <a:defRPr sz="1400">
                <a:solidFill>
                  <a:srgbClr val="116020"/>
                </a:solidFill>
              </a:defRPr>
            </a:lvl3pPr>
            <a:lvl4pPr>
              <a:spcBef>
                <a:spcPts val="300"/>
              </a:spcBef>
              <a:defRPr sz="1400">
                <a:solidFill>
                  <a:srgbClr val="116020"/>
                </a:solidFill>
              </a:defRPr>
            </a:lvl4pPr>
            <a:lvl5pPr>
              <a:spcBef>
                <a:spcPts val="300"/>
              </a:spcBef>
              <a:defRPr sz="1400">
                <a:solidFill>
                  <a:srgbClr val="11602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Text Placeholder 2"/>
          <p:cNvSpPr>
            <a:spLocks noGrp="1"/>
          </p:cNvSpPr>
          <p:nvPr>
            <p:ph type="body" sz="half" idx="13"/>
          </p:nvPr>
        </p:nvSpPr>
        <p:spPr>
          <a:xfrm>
            <a:off x="5994400" y="1066800"/>
            <a:ext cx="5181600" cy="50292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400">
                <a:solidFill>
                  <a:srgbClr val="116020"/>
                </a:solidFill>
              </a:defRPr>
            </a:pPr>
            <a:endParaRPr/>
          </a:p>
        </p:txBody>
      </p:sp>
      <p:sp>
        <p:nvSpPr>
          <p:cNvPr id="110" name="Rectangle 8"/>
          <p:cNvSpPr>
            <a:spLocks noGrp="1"/>
          </p:cNvSpPr>
          <p:nvPr>
            <p:ph type="body" sz="quarter" idx="14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16014"/>
          </a:solidFill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defRPr sz="1400" b="1" cap="all" spc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4343400"/>
            <a:ext cx="10769600" cy="1981200"/>
          </a:xfrm>
          <a:prstGeom prst="rect">
            <a:avLst/>
          </a:prstGeom>
        </p:spPr>
        <p:txBody>
          <a:bodyPr numCol="3" spcCol="19050"/>
          <a:lstStyle>
            <a:lvl1pPr>
              <a:defRPr sz="1800">
                <a:solidFill>
                  <a:srgbClr val="116020"/>
                </a:solidFill>
              </a:defRPr>
            </a:lvl1pPr>
            <a:lvl2pPr indent="-342900">
              <a:defRPr sz="1800">
                <a:solidFill>
                  <a:srgbClr val="116020"/>
                </a:solidFill>
              </a:defRPr>
            </a:lvl2pPr>
            <a:lvl3pPr>
              <a:defRPr sz="1800">
                <a:solidFill>
                  <a:srgbClr val="116020"/>
                </a:solidFill>
              </a:defRPr>
            </a:lvl3pPr>
            <a:lvl4pPr>
              <a:defRPr sz="1800">
                <a:solidFill>
                  <a:srgbClr val="116020"/>
                </a:solidFill>
              </a:defRPr>
            </a:lvl4pPr>
            <a:lvl5pPr>
              <a:defRPr sz="1800">
                <a:solidFill>
                  <a:srgbClr val="11602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Picture Placeholder 11"/>
          <p:cNvSpPr>
            <a:spLocks noGrp="1"/>
          </p:cNvSpPr>
          <p:nvPr>
            <p:ph type="pic" idx="13"/>
          </p:nvPr>
        </p:nvSpPr>
        <p:spPr>
          <a:xfrm>
            <a:off x="406400" y="838200"/>
            <a:ext cx="10769600" cy="32004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0" name="Rectangle 8"/>
          <p:cNvSpPr>
            <a:spLocks noGrp="1"/>
          </p:cNvSpPr>
          <p:nvPr>
            <p:ph type="body" sz="quarter" idx="14"/>
          </p:nvPr>
        </p:nvSpPr>
        <p:spPr>
          <a:xfrm>
            <a:off x="406400" y="381000"/>
            <a:ext cx="10769600" cy="228600"/>
          </a:xfrm>
          <a:prstGeom prst="rect">
            <a:avLst/>
          </a:prstGeom>
          <a:solidFill>
            <a:srgbClr val="D16014"/>
          </a:solidFill>
        </p:spPr>
        <p:txBody>
          <a:bodyPr lIns="0" tIns="0" rIns="0" bIns="0"/>
          <a:lstStyle/>
          <a:p>
            <a:pPr marL="0" indent="0">
              <a:spcBef>
                <a:spcPts val="0"/>
              </a:spcBef>
              <a:defRPr sz="1400" b="1" cap="all" spc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Rectangle 10"/>
          <p:cNvGrpSpPr/>
          <p:nvPr/>
        </p:nvGrpSpPr>
        <p:grpSpPr>
          <a:xfrm>
            <a:off x="0" y="4343400"/>
            <a:ext cx="12192000" cy="609600"/>
            <a:chOff x="0" y="0"/>
            <a:chExt cx="12192000" cy="609600"/>
          </a:xfrm>
        </p:grpSpPr>
        <p:sp>
          <p:nvSpPr>
            <p:cNvPr id="135" name="Rectangle"/>
            <p:cNvSpPr/>
            <p:nvPr/>
          </p:nvSpPr>
          <p:spPr>
            <a:xfrm>
              <a:off x="0" y="0"/>
              <a:ext cx="12192000" cy="609600"/>
            </a:xfrm>
            <a:prstGeom prst="rect">
              <a:avLst/>
            </a:prstGeom>
            <a:solidFill>
              <a:srgbClr val="463E38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6" name="Text"/>
            <p:cNvSpPr txBox="1"/>
            <p:nvPr/>
          </p:nvSpPr>
          <p:spPr>
            <a:xfrm>
              <a:off x="0" y="119379"/>
              <a:ext cx="121920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 </a:t>
              </a:r>
            </a:p>
          </p:txBody>
        </p:sp>
      </p:grp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76200" y="4495800"/>
            <a:ext cx="96520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" y="5010911"/>
            <a:ext cx="9245600" cy="2286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1pPr>
            <a:lvl2pPr marL="0" indent="4572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2pPr>
            <a:lvl3pPr marL="0" indent="9144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3pPr>
            <a:lvl4pPr marL="0" indent="13716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4pPr>
            <a:lvl5pPr marL="0" indent="1828800">
              <a:spcBef>
                <a:spcPts val="300"/>
              </a:spcBef>
              <a:defRPr sz="1300" b="1">
                <a:solidFill>
                  <a:srgbClr val="665A5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16014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266700" y="533400"/>
            <a:ext cx="11658600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 b="1" cap="all" spc="15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4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11785600" y="0"/>
            <a:ext cx="406400" cy="6858000"/>
          </a:xfrm>
          <a:prstGeom prst="rect">
            <a:avLst/>
          </a:prstGeom>
          <a:solidFill>
            <a:srgbClr val="11602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" name="Rectangle 10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rgbClr val="1E6E8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4" name="Rectangle 34"/>
          <p:cNvSpPr txBox="1"/>
          <p:nvPr/>
        </p:nvSpPr>
        <p:spPr>
          <a:xfrm>
            <a:off x="6197600" y="6477000"/>
            <a:ext cx="4978400" cy="13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900" cap="all" spc="150">
                <a:solidFill>
                  <a:srgbClr val="000000"/>
                </a:solidFill>
              </a:defRPr>
            </a:lvl1pPr>
          </a:lstStyle>
          <a:p>
            <a:r>
              <a:t>GEORGE MASON UNIVERSITY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762000"/>
            <a:ext cx="107696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6400" y="6383923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8" r:id="rId16"/>
    <p:sldLayoutId id="2147483670" r:id="rId17"/>
    <p:sldLayoutId id="2147483672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3" r:id="rId24"/>
    <p:sldLayoutId id="2147483684" r:id="rId25"/>
    <p:sldLayoutId id="2147483685" r:id="rId26"/>
    <p:sldLayoutId id="2147483686" r:id="rId27"/>
  </p:sldLayoutIdLst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small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rive.com/news/a-swarm-of-self-driving-cruise-taxis-blocked-san-francisco-traffic-for-hou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hyperlink" Target="https://www.retrospectav.com/blog/unacceptably-risky-part-1-safety-report-on-cruises-crash" TargetMode="External"/><Relationship Id="rId4" Type="http://schemas.openxmlformats.org/officeDocument/2006/relationships/hyperlink" Target="https://www.autoblog.com/2022/09/01/gm-cruise-autonomous-crash-recal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s://www.therobotreport.com/how-waymos-self-driving-cars-handle-fog-in-sf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4116-9E5B-187B-772B-549A4597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5145"/>
            <a:ext cx="11388784" cy="137314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116020"/>
                </a:solidFill>
              </a:rPr>
              <a:t>AI limitations in Aeronautics and astronautics</a:t>
            </a:r>
            <a:br>
              <a:rPr lang="en-US" sz="3600" dirty="0">
                <a:solidFill>
                  <a:srgbClr val="116020"/>
                </a:solidFill>
              </a:rPr>
            </a:br>
            <a:endParaRPr lang="en-US" sz="3600" dirty="0">
              <a:solidFill>
                <a:srgbClr val="1160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7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55B487-4A33-1FA3-AE1C-E803C29F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30837" y="2519817"/>
            <a:ext cx="3278297" cy="2412310"/>
          </a:xfrm>
        </p:spPr>
        <p:txBody>
          <a:bodyPr>
            <a:noAutofit/>
          </a:bodyPr>
          <a:lstStyle/>
          <a:p>
            <a:pPr marL="15875" indent="-15875" algn="ctr"/>
            <a:r>
              <a:rPr lang="en-US" sz="2800" dirty="0"/>
              <a:t>New forms of human-AV interaction are needed when things go wrong…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Expert-Based Reasoning in Practice   </a:t>
            </a:r>
            <a:endParaRPr sz="3200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77DA-5D5D-F054-A6FB-6AF2C1494ABD}"/>
              </a:ext>
            </a:extLst>
          </p:cNvPr>
          <p:cNvSpPr txBox="1"/>
          <p:nvPr/>
        </p:nvSpPr>
        <p:spPr>
          <a:xfrm>
            <a:off x="244868" y="6581001"/>
            <a:ext cx="1120719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https://www.thedrive.com/news/a-swarm-of-self-driving-cruise-taxis-blocked-san-francisco-traffic-for-hours</a:t>
            </a:r>
            <a:r>
              <a:rPr lang="en-US" sz="1200" dirty="0"/>
              <a:t> </a:t>
            </a:r>
          </a:p>
        </p:txBody>
      </p:sp>
      <p:pic>
        <p:nvPicPr>
          <p:cNvPr id="2050" name="Picture 2" descr="A Swarm of Self-Driving Cruise Taxis Blocked San Francisco Traffic for Hours">
            <a:extLst>
              <a:ext uri="{FF2B5EF4-FFF2-40B4-BE49-F238E27FC236}">
                <a16:creationId xmlns:a16="http://schemas.microsoft.com/office/drawing/2014/main" id="{05F290FC-01CC-927B-3FBA-4686B37EF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8" y="1763254"/>
            <a:ext cx="7234847" cy="406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67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B25CDFE-BC72-F9F0-CAFD-AC6214C38CAF}"/>
              </a:ext>
            </a:extLst>
          </p:cNvPr>
          <p:cNvSpPr txBox="1"/>
          <p:nvPr/>
        </p:nvSpPr>
        <p:spPr>
          <a:xfrm>
            <a:off x="133216" y="18974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The Need for Remote Operations Experts </a:t>
            </a:r>
            <a:endParaRPr sz="3200" i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FC4C4-CB98-46FD-9840-5B21193CA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133216" y="799340"/>
            <a:ext cx="6506114" cy="35195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07171B-3CFC-FCB4-D55B-1C78BD46B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80" y="3634553"/>
            <a:ext cx="6489255" cy="31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39DCBF-600D-143E-BA5B-B28D71C67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"/>
          <a:stretch/>
        </p:blipFill>
        <p:spPr>
          <a:xfrm>
            <a:off x="1482436" y="1058516"/>
            <a:ext cx="9227127" cy="5325407"/>
          </a:xfrm>
          <a:prstGeom prst="rect">
            <a:avLst/>
          </a:prstGeom>
        </p:spPr>
      </p:pic>
      <p:sp>
        <p:nvSpPr>
          <p:cNvPr id="494" name="TextBox 1"/>
          <p:cNvSpPr txBox="1">
            <a:spLocks noGrp="1"/>
          </p:cNvSpPr>
          <p:nvPr>
            <p:ph type="sldNum" sz="quarter" idx="2"/>
          </p:nvPr>
        </p:nvSpPr>
        <p:spPr>
          <a:xfrm>
            <a:off x="406400" y="6383923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97" name="Text Placeholder 2"/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Certification Conundrums</a:t>
            </a:r>
            <a:endParaRPr sz="3200" i="0" dirty="0"/>
          </a:p>
        </p:txBody>
      </p:sp>
    </p:spTree>
    <p:extLst>
      <p:ext uri="{BB962C8B-B14F-4D97-AF65-F5344CB8AC3E}">
        <p14:creationId xmlns:p14="http://schemas.microsoft.com/office/powerpoint/2010/main" val="24464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ED1DE7-A8A0-AAD2-37DD-813B9F95A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216" y="911629"/>
            <a:ext cx="5131510" cy="63869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Will we get there?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Funding critical gaps in aviation autonomy vs. what’s cool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Workforce development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B25CDFE-BC72-F9F0-CAFD-AC6214C38CAF}"/>
              </a:ext>
            </a:extLst>
          </p:cNvPr>
          <p:cNvSpPr txBox="1"/>
          <p:nvPr/>
        </p:nvSpPr>
        <p:spPr>
          <a:xfrm>
            <a:off x="133216" y="18974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Looking Ahead</a:t>
            </a:r>
            <a:endParaRPr sz="3200" i="0" dirty="0"/>
          </a:p>
        </p:txBody>
      </p:sp>
      <p:pic>
        <p:nvPicPr>
          <p:cNvPr id="5122" name="Picture 2" descr="The 60th Anniversary of The Jetsons: | Waylay Blog">
            <a:extLst>
              <a:ext uri="{FF2B5EF4-FFF2-40B4-BE49-F238E27FC236}">
                <a16:creationId xmlns:a16="http://schemas.microsoft.com/office/drawing/2014/main" id="{C5BD1B2A-0991-79AE-2E06-D6DABEAA4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96" y="305995"/>
            <a:ext cx="5240544" cy="29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FBE1D-16A7-A9A1-E178-F99662E18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5"/>
          <a:stretch/>
        </p:blipFill>
        <p:spPr>
          <a:xfrm>
            <a:off x="6034665" y="3599832"/>
            <a:ext cx="53721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4150E7-0D02-EFE9-935B-94E525A1E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75" y="3657600"/>
            <a:ext cx="5524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2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789AB-E01E-A511-68FD-88F0B321F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200" y="748144"/>
            <a:ext cx="10769600" cy="3153295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116020"/>
                </a:solidFill>
              </a:rPr>
              <a:t>Questions?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B36E14-D7E5-9552-1D30-CEE9F080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21" y="1868378"/>
            <a:ext cx="8135389" cy="436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Box 1"/>
          <p:cNvSpPr txBox="1">
            <a:spLocks noGrp="1"/>
          </p:cNvSpPr>
          <p:nvPr>
            <p:ph type="sldNum" sz="quarter" idx="2"/>
          </p:nvPr>
        </p:nvSpPr>
        <p:spPr>
          <a:xfrm>
            <a:off x="406400" y="6383923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026" name="Picture 2" descr="McDonnell Douglas F/A-18 Hornet - Wikipedia">
            <a:extLst>
              <a:ext uri="{FF2B5EF4-FFF2-40B4-BE49-F238E27FC236}">
                <a16:creationId xmlns:a16="http://schemas.microsoft.com/office/drawing/2014/main" id="{71EB6297-64CC-1021-CE96-CC11A1B4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6" y="160684"/>
            <a:ext cx="6223359" cy="42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8AA11-003F-C71A-173C-1C44ABA73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9470" y="1221690"/>
            <a:ext cx="5452317" cy="4089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Box 1"/>
          <p:cNvSpPr txBox="1">
            <a:spLocks noGrp="1"/>
          </p:cNvSpPr>
          <p:nvPr>
            <p:ph type="sldNum" sz="quarter" idx="2"/>
          </p:nvPr>
        </p:nvSpPr>
        <p:spPr>
          <a:xfrm>
            <a:off x="406400" y="6383923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497" name="Text Placeholder 2"/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Skill-, Rule-, Knowledge- and Expert-based Behaviors </a:t>
            </a:r>
            <a:endParaRPr sz="3200" i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8967F-D725-6E31-8287-68272677E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r="9722" b="10700"/>
          <a:stretch/>
        </p:blipFill>
        <p:spPr bwMode="auto">
          <a:xfrm>
            <a:off x="1567090" y="914399"/>
            <a:ext cx="9077905" cy="5526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Box 1"/>
          <p:cNvSpPr txBox="1">
            <a:spLocks noGrp="1"/>
          </p:cNvSpPr>
          <p:nvPr>
            <p:ph type="sldNum" sz="quarter" idx="2"/>
          </p:nvPr>
        </p:nvSpPr>
        <p:spPr>
          <a:xfrm>
            <a:off x="406400" y="6383923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497" name="Text Placeholder 2"/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Automation can be eye-watering</a:t>
            </a:r>
            <a:endParaRPr sz="3200" i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B8967F-D725-6E31-8287-68272677E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r="9722" b="10700"/>
          <a:stretch/>
        </p:blipFill>
        <p:spPr bwMode="auto">
          <a:xfrm>
            <a:off x="1567090" y="914399"/>
            <a:ext cx="9077905" cy="5526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BD1AA-0877-57E8-4B86-FDA7AE9C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14" y="3282770"/>
            <a:ext cx="3675505" cy="293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22409-0E29-0F3F-5F44-DA1CB172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05" y="1459188"/>
            <a:ext cx="3542530" cy="28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AI Skill-Based Reasoning in Practice</a:t>
            </a:r>
            <a:endParaRPr sz="3200" i="0" dirty="0"/>
          </a:p>
        </p:txBody>
      </p:sp>
      <p:pic>
        <p:nvPicPr>
          <p:cNvPr id="2" name="Picture 2" descr="cruisecrash">
            <a:extLst>
              <a:ext uri="{FF2B5EF4-FFF2-40B4-BE49-F238E27FC236}">
                <a16:creationId xmlns:a16="http://schemas.microsoft.com/office/drawing/2014/main" id="{41AA01D3-FDCA-4AD6-1946-97E2F8C73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2"/>
          <a:stretch/>
        </p:blipFill>
        <p:spPr bwMode="auto">
          <a:xfrm>
            <a:off x="3268322" y="1078302"/>
            <a:ext cx="5162550" cy="564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18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22A77-9BD9-F219-4F2D-31FB451B9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848" y="1509787"/>
            <a:ext cx="6662665" cy="43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55B487-4A33-1FA3-AE1C-E803C29F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4477" y="1535452"/>
            <a:ext cx="3278297" cy="2412310"/>
          </a:xfrm>
        </p:spPr>
        <p:txBody>
          <a:bodyPr>
            <a:noAutofit/>
          </a:bodyPr>
          <a:lstStyle/>
          <a:p>
            <a:pPr marL="15875" indent="-15875" algn="ctr"/>
            <a:r>
              <a:rPr lang="en-US" sz="2800" dirty="0"/>
              <a:t>“The Cruise AV had to decide between two different risk scenarios and chose the one with the least potential for a serious collision.”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Rule-Based Reasoning in Practice  </a:t>
            </a:r>
            <a:endParaRPr sz="3200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477DA-5D5D-F054-A6FB-6AF2C1494ABD}"/>
              </a:ext>
            </a:extLst>
          </p:cNvPr>
          <p:cNvSpPr txBox="1"/>
          <p:nvPr/>
        </p:nvSpPr>
        <p:spPr>
          <a:xfrm>
            <a:off x="244868" y="6581001"/>
            <a:ext cx="1120719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https://www.autoblog.com/2022/09/01/gm-cruise-autonomous-crash-recall/</a:t>
            </a:r>
            <a:r>
              <a:rPr lang="en-US" sz="1200" dirty="0"/>
              <a:t> and </a:t>
            </a:r>
            <a:r>
              <a:rPr lang="en-US" sz="1200" dirty="0">
                <a:hlinkClick r:id="rId5"/>
              </a:rPr>
              <a:t>https://www.retrospectav.com/blog/unacceptably-risky-part-1-safety-report-on-cruises-crash</a:t>
            </a:r>
            <a:r>
              <a:rPr lang="en-US" sz="12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D9F7D4-645F-2D05-DCA9-7273CC36F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9" y="1709073"/>
            <a:ext cx="67945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Knowledge-Based Reasoning in Practice   </a:t>
            </a:r>
            <a:endParaRPr sz="3200" i="0" dirty="0"/>
          </a:p>
        </p:txBody>
      </p:sp>
      <p:pic>
        <p:nvPicPr>
          <p:cNvPr id="9218" name="Picture 2" descr="Image result for chatgpt">
            <a:extLst>
              <a:ext uri="{FF2B5EF4-FFF2-40B4-BE49-F238E27FC236}">
                <a16:creationId xmlns:a16="http://schemas.microsoft.com/office/drawing/2014/main" id="{F7245D92-76B0-88F4-11EF-3D6FB17B8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41" y="1968261"/>
            <a:ext cx="3554083" cy="35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39742040-9180-9F93-43B5-C46889965C9E}"/>
              </a:ext>
            </a:extLst>
          </p:cNvPr>
          <p:cNvSpPr/>
          <p:nvPr/>
        </p:nvSpPr>
        <p:spPr>
          <a:xfrm>
            <a:off x="4545040" y="1881996"/>
            <a:ext cx="3554083" cy="3726611"/>
          </a:xfrm>
          <a:prstGeom prst="noSmoking">
            <a:avLst>
              <a:gd name="adj" fmla="val 6614"/>
            </a:avLst>
          </a:prstGeom>
          <a:solidFill>
            <a:schemeClr val="accent1">
              <a:lumMod val="60000"/>
              <a:lumOff val="40000"/>
            </a:schemeClr>
          </a:solidFill>
          <a:ln w="42500" cap="flat">
            <a:solidFill>
              <a:schemeClr val="accent1"/>
            </a:solidFill>
            <a:prstDash val="solid"/>
            <a:round/>
          </a:ln>
          <a:effectLst>
            <a:outerShdw blurRad="63500" dist="38100" dir="5400000" rotWithShape="0">
              <a:srgbClr val="000000">
                <a:alpha val="4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11602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83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Knowledge-Based Reasoning in Practice   </a:t>
            </a:r>
            <a:endParaRPr sz="3200" i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254CDE-1344-F88C-3722-30FB6023B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5"/>
          <a:stretch/>
        </p:blipFill>
        <p:spPr>
          <a:xfrm>
            <a:off x="6676774" y="2464954"/>
            <a:ext cx="5037897" cy="3112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695C7D-14BC-C06C-2F6A-404C83C30464}"/>
              </a:ext>
            </a:extLst>
          </p:cNvPr>
          <p:cNvSpPr txBox="1"/>
          <p:nvPr/>
        </p:nvSpPr>
        <p:spPr>
          <a:xfrm>
            <a:off x="413997" y="6253039"/>
            <a:ext cx="1010942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https://www.therobotreport.com/how-waymos-self-driving-cars-handle-fog-in-sf/</a:t>
            </a:r>
            <a:endParaRPr lang="en-US" dirty="0"/>
          </a:p>
          <a:p>
            <a:endParaRPr lang="en-US" dirty="0"/>
          </a:p>
        </p:txBody>
      </p:sp>
      <p:pic>
        <p:nvPicPr>
          <p:cNvPr id="4098" name="Picture 2" descr="Waymo says dense S.F. fog stopped 5 vehicles on a residential street">
            <a:extLst>
              <a:ext uri="{FF2B5EF4-FFF2-40B4-BE49-F238E27FC236}">
                <a16:creationId xmlns:a16="http://schemas.microsoft.com/office/drawing/2014/main" id="{2751730F-9055-5AB1-5A6E-96261693F9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2" t="22138" r="1949" b="7978"/>
          <a:stretch/>
        </p:blipFill>
        <p:spPr bwMode="auto">
          <a:xfrm>
            <a:off x="1420483" y="2491892"/>
            <a:ext cx="4906264" cy="294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774569-2727-1CF6-8687-ABBA47B63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4" y="1367218"/>
            <a:ext cx="7772400" cy="9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3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E8ECE4-8DD9-689B-447A-BF1DE953961D}"/>
              </a:ext>
            </a:extLst>
          </p:cNvPr>
          <p:cNvSpPr txBox="1"/>
          <p:nvPr/>
        </p:nvSpPr>
        <p:spPr>
          <a:xfrm>
            <a:off x="413997" y="304800"/>
            <a:ext cx="108712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342900" indent="-685800" algn="ctr">
              <a:defRPr sz="2800" b="1" i="1">
                <a:solidFill>
                  <a:srgbClr val="1A6613"/>
                </a:solidFill>
              </a:defRPr>
            </a:lvl1pPr>
          </a:lstStyle>
          <a:p>
            <a:pPr algn="l"/>
            <a:r>
              <a:rPr lang="en-US" sz="3200" i="0" dirty="0"/>
              <a:t>Knowledge-Based Reasoning in Practice   </a:t>
            </a:r>
            <a:endParaRPr sz="3200" i="0" dirty="0"/>
          </a:p>
        </p:txBody>
      </p:sp>
      <p:pic>
        <p:nvPicPr>
          <p:cNvPr id="3" name="Picture 2" descr="Boeing 737 MAX of Ethiopian Airlines">
            <a:extLst>
              <a:ext uri="{FF2B5EF4-FFF2-40B4-BE49-F238E27FC236}">
                <a16:creationId xmlns:a16="http://schemas.microsoft.com/office/drawing/2014/main" id="{23073190-A0D3-3D19-0198-F1D8A084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96" y="1087109"/>
            <a:ext cx="7952754" cy="530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7000">
        <p:fade/>
      </p:transition>
    </mc:Choice>
    <mc:Fallback xmlns="">
      <p:transition advTm="7000">
        <p:fade/>
      </p:transition>
    </mc:Fallback>
  </mc:AlternateContent>
</p:sld>
</file>

<file path=ppt/theme/theme1.xml><?xml version="1.0" encoding="utf-8"?>
<a:theme xmlns:a="http://schemas.openxmlformats.org/drawingml/2006/main" name="MasonBrand.pxtx">
  <a:themeElements>
    <a:clrScheme name="MasonBrand.pxtx">
      <a:dk1>
        <a:srgbClr val="116020"/>
      </a:dk1>
      <a:lt1>
        <a:srgbClr val="FFFFFF"/>
      </a:lt1>
      <a:dk2>
        <a:srgbClr val="A7A7A7"/>
      </a:dk2>
      <a:lt2>
        <a:srgbClr val="535353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00FF"/>
      </a:hlink>
      <a:folHlink>
        <a:srgbClr val="FF00FF"/>
      </a:folHlink>
    </a:clrScheme>
    <a:fontScheme name="MasonBrand.pxt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sonBrand.pxt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1602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1602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sonBrand.pxtx">
  <a:themeElements>
    <a:clrScheme name="MasonBrand.pxt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90B01"/>
      </a:accent1>
      <a:accent2>
        <a:srgbClr val="DFBD17"/>
      </a:accent2>
      <a:accent3>
        <a:srgbClr val="99611F"/>
      </a:accent3>
      <a:accent4>
        <a:srgbClr val="8C7B70"/>
      </a:accent4>
      <a:accent5>
        <a:srgbClr val="719920"/>
      </a:accent5>
      <a:accent6>
        <a:srgbClr val="EE6D17"/>
      </a:accent6>
      <a:hlink>
        <a:srgbClr val="0000FF"/>
      </a:hlink>
      <a:folHlink>
        <a:srgbClr val="FF00FF"/>
      </a:folHlink>
    </a:clrScheme>
    <a:fontScheme name="MasonBrand.pxtx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sonBrand.pxt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1602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42500" cap="flat">
          <a:solidFill>
            <a:schemeClr val="accent1"/>
          </a:solidFill>
          <a:prstDash val="solid"/>
          <a:round/>
        </a:ln>
        <a:effectLst>
          <a:outerShdw blurRad="63500" dist="381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1602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2F439692460F42ADC78E47BBBCE8B5" ma:contentTypeVersion="12" ma:contentTypeDescription="Create a new document." ma:contentTypeScope="" ma:versionID="79ded336b599cae69c332597ba467145">
  <xsd:schema xmlns:xsd="http://www.w3.org/2001/XMLSchema" xmlns:xs="http://www.w3.org/2001/XMLSchema" xmlns:p="http://schemas.microsoft.com/office/2006/metadata/properties" xmlns:ns2="8dc8f21e-1394-4a4d-b1b5-6de374207f6f" xmlns:ns3="b9ee6191-5edb-45e7-9097-faa10a8ee8be" targetNamespace="http://schemas.microsoft.com/office/2006/metadata/properties" ma:root="true" ma:fieldsID="105695be3ea4a54c6e28b28355b197ed" ns2:_="" ns3:_="">
    <xsd:import namespace="8dc8f21e-1394-4a4d-b1b5-6de374207f6f"/>
    <xsd:import namespace="b9ee6191-5edb-45e7-9097-faa10a8ee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c8f21e-1394-4a4d-b1b5-6de374207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6c1bbba-1a2d-496b-84ee-32d9150662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e6191-5edb-45e7-9097-faa10a8ee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ba3824d5-08c5-4697-a666-4adf5b2ad1e4}" ma:internalName="TaxCatchAll" ma:showField="CatchAllData" ma:web="b9ee6191-5edb-45e7-9097-faa10a8ee8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c8f21e-1394-4a4d-b1b5-6de374207f6f">
      <Terms xmlns="http://schemas.microsoft.com/office/infopath/2007/PartnerControls"/>
    </lcf76f155ced4ddcb4097134ff3c332f>
    <TaxCatchAll xmlns="b9ee6191-5edb-45e7-9097-faa10a8ee8be" xsi:nil="true"/>
  </documentManagement>
</p:properties>
</file>

<file path=customXml/itemProps1.xml><?xml version="1.0" encoding="utf-8"?>
<ds:datastoreItem xmlns:ds="http://schemas.openxmlformats.org/officeDocument/2006/customXml" ds:itemID="{91B5F9B2-3540-49D5-93C9-D5A365BD4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c8f21e-1394-4a4d-b1b5-6de374207f6f"/>
    <ds:schemaRef ds:uri="b9ee6191-5edb-45e7-9097-faa10a8ee8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C81E32-DDC9-44A5-909A-C7F6EF3485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7465E8-998A-4F5D-B172-11050ABFD770}">
  <ds:schemaRefs>
    <ds:schemaRef ds:uri="http://schemas.microsoft.com/office/2006/metadata/properties"/>
    <ds:schemaRef ds:uri="http://schemas.microsoft.com/office/infopath/2007/PartnerControls"/>
    <ds:schemaRef ds:uri="8dc8f21e-1394-4a4d-b1b5-6de374207f6f"/>
    <ds:schemaRef ds:uri="b9ee6191-5edb-45e7-9097-faa10a8ee8b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5066</TotalTime>
  <Words>210</Words>
  <Application>Microsoft Macintosh PowerPoint</Application>
  <PresentationFormat>Widescreen</PresentationFormat>
  <Paragraphs>32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MasonBrand.pxtx</vt:lpstr>
      <vt:lpstr>AI limitations in Aeronautics and astronautics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George Mason University  Board</dc:title>
  <dc:creator>Preston A Williams</dc:creator>
  <cp:lastModifiedBy>M Cummings</cp:lastModifiedBy>
  <cp:revision>173</cp:revision>
  <cp:lastPrinted>2020-01-28T16:55:44Z</cp:lastPrinted>
  <dcterms:modified xsi:type="dcterms:W3CDTF">2023-07-30T01:00:19Z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0x010100DF2F439692460F42ADC78E47BBBCE8B5</vt:lpwstr>
  </property>
  <property fmtid="{D5CDD505-2E9C-101B-9397-08002B2CF9AE}" pid="3" name="MediaServiceImageTags">
    <vt:lpwstr/>
  </property>
</Properties>
</file>